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Medium"/>
      <p:regular r:id="rId17"/>
    </p:embeddedFont>
    <p:embeddedFont>
      <p:font typeface="Roboto Medium"/>
      <p:regular r:id="rId18"/>
    </p:embeddedFont>
    <p:embeddedFont>
      <p:font typeface="Roboto Medium"/>
      <p:regular r:id="rId19"/>
    </p:embeddedFont>
    <p:embeddedFont>
      <p:font typeface="Roboto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png>
</file>

<file path=ppt/media/image-3-1.png>
</file>

<file path=ppt/media/image-5-1.png>
</file>

<file path=ppt/media/image-6-1.png>
</file>

<file path=ppt/media/image-6-2.svg>
</file>

<file path=ppt/media/image-6-3.png>
</file>

<file path=ppt/media/image-6-4.png>
</file>

<file path=ppt/media/image-6-5.png>
</file>

<file path=ppt/media/image-6-6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Customer Trends Data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Transforming shopping behavior into actionable business insights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199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16884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Raw customer data successfully transformed into actionable business insights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149798"/>
            <a:ext cx="3664744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33842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What We Achieved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3874651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Clear customer segmentation, behavior patterns identified, revenue drivers uncovered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3149798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06182" y="33842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Business Impact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406182" y="387465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Smarter marketing decisions, improved retention strategies, data-driven optimization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424607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14624" y="56590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Path Forward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14624" y="6149459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Enhanced predictive capabilities, stronger personalization, continuous improvement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29020" y="862489"/>
            <a:ext cx="1188244" cy="380524"/>
          </a:xfrm>
          <a:prstGeom prst="roundRect">
            <a:avLst>
              <a:gd name="adj" fmla="val 18394"/>
            </a:avLst>
          </a:prstGeom>
          <a:solidFill>
            <a:srgbClr val="0F163E"/>
          </a:solidFill>
          <a:ln/>
        </p:spPr>
      </p:sp>
      <p:sp>
        <p:nvSpPr>
          <p:cNvPr id="3" name="Text 1"/>
          <p:cNvSpPr/>
          <p:nvPr/>
        </p:nvSpPr>
        <p:spPr>
          <a:xfrm>
            <a:off x="853916" y="924878"/>
            <a:ext cx="938451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CHALLENGE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729020" y="1319451"/>
            <a:ext cx="5230773" cy="650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Business Problem</a:t>
            </a:r>
            <a:endParaRPr lang="en-US" sz="41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9020" y="2472452"/>
            <a:ext cx="8384143" cy="467951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628942" y="2635687"/>
            <a:ext cx="3395424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Changing Customer Behavior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9628942" y="3152299"/>
            <a:ext cx="4279940" cy="1598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Shopping patterns shifting across demographics</a:t>
            </a:r>
            <a:endParaRPr lang="en-US" sz="1600" dirty="0"/>
          </a:p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Online vs. offline channel dynamics</a:t>
            </a:r>
            <a:endParaRPr lang="en-US" sz="1600" dirty="0"/>
          </a:p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Multiple factors influencing purchases</a:t>
            </a:r>
            <a:endParaRPr lang="en-US" sz="1600" dirty="0"/>
          </a:p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Raw data exists but lacks insights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9628942" y="4965915"/>
            <a:ext cx="4279940" cy="1798201"/>
          </a:xfrm>
          <a:prstGeom prst="roundRect">
            <a:avLst>
              <a:gd name="adj" fmla="val 4865"/>
            </a:avLst>
          </a:prstGeom>
          <a:solidFill>
            <a:srgbClr val="0F163E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7182" y="5264881"/>
            <a:ext cx="260271" cy="20824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0305693" y="5209160"/>
            <a:ext cx="3394948" cy="1278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Core Question:</a:t>
            </a:r>
            <a:pPr algn="l" indent="0" marL="0">
              <a:lnSpc>
                <a:spcPts val="25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How can we leverage shopping data to identify trends, improve engagement, and optimize strategies?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280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Strategic Goals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877020"/>
            <a:ext cx="7556421" cy="2648783"/>
          </a:xfrm>
          <a:prstGeom prst="roundRect">
            <a:avLst>
              <a:gd name="adj" fmla="val 359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111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Business Goals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2601873"/>
            <a:ext cx="7087553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Increase sales and revenue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 customer satisfaction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 long-term loyalty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Data-driven decision making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514819"/>
            <a:ext cx="7556421" cy="2648783"/>
          </a:xfrm>
          <a:prstGeom prst="roundRect">
            <a:avLst>
              <a:gd name="adj" fmla="val 359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14624" y="47492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Analytical Goals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14624" y="5239672"/>
            <a:ext cx="7087553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behavior across demographics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purchase drivers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Segment customers effectively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Deliver actionable insights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45927"/>
            <a:ext cx="1051679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5A6E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821531"/>
            <a:ext cx="76426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DATASET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2781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Foundation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244042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3,900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1455420" y="3472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Total Records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235893" y="244042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5897523" y="3472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Attributes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77995" y="244042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37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339626" y="3472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677995" y="396263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Review ratings imputed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46657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Attributes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93790" y="536019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Age, Gender, Location, Item Purchased, Category, Purchase Amount, Season, Discount Applied, Review Rating, Shipping Type, Subscription Status, Purchase Frequency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426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Source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712065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Kaggle: Customer Shopping Behavior Dataset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44873" y="462558"/>
            <a:ext cx="4518660" cy="495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Preparation Process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4873" y="1179552"/>
            <a:ext cx="10940653" cy="47991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160499" y="4469252"/>
            <a:ext cx="1653535" cy="592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Handle Missing Data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5160499" y="5145601"/>
            <a:ext cx="1653535" cy="402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Impute with category medians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10413388" y="4268091"/>
            <a:ext cx="1653535" cy="592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Quality Validation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413388" y="4944441"/>
            <a:ext cx="1653535" cy="6034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Remove redundancies and test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2591952" y="1610889"/>
            <a:ext cx="1653535" cy="296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Load &amp; Inspect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2591952" y="1991171"/>
            <a:ext cx="1653535" cy="402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Read datasets and preview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7823787" y="1610889"/>
            <a:ext cx="1653535" cy="592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Feature Engineering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7823787" y="2287238"/>
            <a:ext cx="1653535" cy="402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age, frequency, segment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1844873" y="6103382"/>
            <a:ext cx="10940653" cy="431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Missing review ratings replaced with category-wise median. Redundant columns removed. New features created for age groups, purchase frequency, and customer segments.</a:t>
            </a:r>
            <a:endParaRPr lang="en-US" sz="1200" dirty="0"/>
          </a:p>
        </p:txBody>
      </p:sp>
      <p:sp>
        <p:nvSpPr>
          <p:cNvPr id="13" name="Shape 10"/>
          <p:cNvSpPr/>
          <p:nvPr/>
        </p:nvSpPr>
        <p:spPr>
          <a:xfrm>
            <a:off x="1844873" y="6659047"/>
            <a:ext cx="5414963" cy="1107877"/>
          </a:xfrm>
          <a:prstGeom prst="roundRect">
            <a:avLst>
              <a:gd name="adj" fmla="val 6011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026206" y="6840379"/>
            <a:ext cx="1981914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Tools Used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2026206" y="7154585"/>
            <a:ext cx="5052298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 (pandas), PostgreSQL, Power BI, Jupyter Notebook</a:t>
            </a:r>
            <a:endParaRPr lang="en-US" sz="1200" dirty="0"/>
          </a:p>
        </p:txBody>
      </p:sp>
      <p:sp>
        <p:nvSpPr>
          <p:cNvPr id="16" name="Shape 13"/>
          <p:cNvSpPr/>
          <p:nvPr/>
        </p:nvSpPr>
        <p:spPr>
          <a:xfrm>
            <a:off x="7370564" y="6659047"/>
            <a:ext cx="5414963" cy="1107877"/>
          </a:xfrm>
          <a:prstGeom prst="roundRect">
            <a:avLst>
              <a:gd name="adj" fmla="val 6011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551896" y="6840379"/>
            <a:ext cx="1981914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Assumptions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7551896" y="7154585"/>
            <a:ext cx="5052298" cy="431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Review behavior consistent within categories. High frequency = loyalty indicator.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516618"/>
            <a:ext cx="1344811" cy="426244"/>
          </a:xfrm>
          <a:prstGeom prst="roundRect">
            <a:avLst>
              <a:gd name="adj" fmla="val 17880"/>
            </a:avLst>
          </a:prstGeom>
          <a:solidFill>
            <a:srgbClr val="0F163E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1639014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584603"/>
            <a:ext cx="80045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INSIGHTS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033588"/>
            <a:ext cx="57863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Findings from EDA</a:t>
            </a:r>
            <a:endParaRPr lang="en-US" sz="4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82528"/>
            <a:ext cx="1767840" cy="17678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3790" y="51338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Gender Revenue Gap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5624274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Male customers generated higher total revenue than females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3082528"/>
            <a:ext cx="1767840" cy="17678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125278" y="51338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Shipping Insights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4125278" y="5624274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Express shipping users spent significantly more per transaction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3082528"/>
            <a:ext cx="1767840" cy="17678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1338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Loyalty Impact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56884" y="5624274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Small group of loyal customers drove majority of purchases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3082528"/>
            <a:ext cx="1767840" cy="176784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788491" y="51338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Subscription Paradox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0788491" y="5624274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Similar average spend, but non-subscribers contributed more total revenue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5325" y="884515"/>
            <a:ext cx="7182683" cy="620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Customer Segmentation Results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325" y="2193608"/>
            <a:ext cx="8436173" cy="4494967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678549" y="6719054"/>
            <a:ext cx="198596" cy="198596"/>
          </a:xfrm>
          <a:prstGeom prst="roundRect">
            <a:avLst>
              <a:gd name="adj" fmla="val 9209"/>
            </a:avLst>
          </a:prstGeom>
          <a:solidFill>
            <a:srgbClr val="141F57"/>
          </a:solidFill>
          <a:ln/>
        </p:spPr>
      </p:sp>
      <p:sp>
        <p:nvSpPr>
          <p:cNvPr id="5" name="Text 2"/>
          <p:cNvSpPr/>
          <p:nvPr/>
        </p:nvSpPr>
        <p:spPr>
          <a:xfrm>
            <a:off x="2938105" y="6719054"/>
            <a:ext cx="467678" cy="198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Loyal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4359235" y="6719054"/>
            <a:ext cx="198596" cy="198596"/>
          </a:xfrm>
          <a:prstGeom prst="roundRect">
            <a:avLst>
              <a:gd name="adj" fmla="val 9209"/>
            </a:avLst>
          </a:prstGeom>
          <a:solidFill>
            <a:srgbClr val="2D43BC"/>
          </a:solidFill>
          <a:ln/>
        </p:spPr>
      </p:sp>
      <p:sp>
        <p:nvSpPr>
          <p:cNvPr id="7" name="Text 4"/>
          <p:cNvSpPr/>
          <p:nvPr/>
        </p:nvSpPr>
        <p:spPr>
          <a:xfrm>
            <a:off x="4618792" y="6719054"/>
            <a:ext cx="848678" cy="198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Returning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421041" y="6719054"/>
            <a:ext cx="198596" cy="198596"/>
          </a:xfrm>
          <a:prstGeom prst="roundRect">
            <a:avLst>
              <a:gd name="adj" fmla="val 9209"/>
            </a:avLst>
          </a:prstGeom>
          <a:solidFill>
            <a:srgbClr val="8593E2"/>
          </a:solidFill>
          <a:ln/>
        </p:spPr>
      </p:sp>
      <p:sp>
        <p:nvSpPr>
          <p:cNvPr id="9" name="Text 6"/>
          <p:cNvSpPr/>
          <p:nvPr/>
        </p:nvSpPr>
        <p:spPr>
          <a:xfrm>
            <a:off x="6680597" y="6719054"/>
            <a:ext cx="396240" cy="198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New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9623703" y="1940362"/>
            <a:ext cx="248340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Segment Breakdown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9623703" y="2424708"/>
            <a:ext cx="4318873" cy="596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Loyal customers dominate the dataset and represent the primary revenue engine.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9623703" y="3216712"/>
            <a:ext cx="4318873" cy="1194911"/>
          </a:xfrm>
          <a:prstGeom prst="roundRect">
            <a:avLst>
              <a:gd name="adj" fmla="val 698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29919" y="3422928"/>
            <a:ext cx="248340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Loyal: 3,116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9829919" y="3907274"/>
            <a:ext cx="3906441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10+ previous purchases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9623703" y="4585573"/>
            <a:ext cx="4318873" cy="1194911"/>
          </a:xfrm>
          <a:prstGeom prst="roundRect">
            <a:avLst>
              <a:gd name="adj" fmla="val 698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829919" y="4791789"/>
            <a:ext cx="248340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Returning: 701</a:t>
            </a:r>
            <a:endParaRPr lang="en-US" sz="1950" dirty="0"/>
          </a:p>
        </p:txBody>
      </p:sp>
      <p:sp>
        <p:nvSpPr>
          <p:cNvPr id="17" name="Text 14"/>
          <p:cNvSpPr/>
          <p:nvPr/>
        </p:nvSpPr>
        <p:spPr>
          <a:xfrm>
            <a:off x="9829919" y="5276136"/>
            <a:ext cx="3906441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2-10 previous purchases</a:t>
            </a:r>
            <a:endParaRPr lang="en-US" sz="1550" dirty="0"/>
          </a:p>
        </p:txBody>
      </p:sp>
      <p:sp>
        <p:nvSpPr>
          <p:cNvPr id="18" name="Shape 15"/>
          <p:cNvSpPr/>
          <p:nvPr/>
        </p:nvSpPr>
        <p:spPr>
          <a:xfrm>
            <a:off x="9623703" y="5954435"/>
            <a:ext cx="4318873" cy="1194911"/>
          </a:xfrm>
          <a:prstGeom prst="roundRect">
            <a:avLst>
              <a:gd name="adj" fmla="val 698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829919" y="6160651"/>
            <a:ext cx="248340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New: 83</a:t>
            </a:r>
            <a:endParaRPr lang="en-US" sz="1950" dirty="0"/>
          </a:p>
        </p:txBody>
      </p:sp>
      <p:sp>
        <p:nvSpPr>
          <p:cNvPr id="20" name="Text 17"/>
          <p:cNvSpPr/>
          <p:nvPr/>
        </p:nvSpPr>
        <p:spPr>
          <a:xfrm>
            <a:off x="9829919" y="6644997"/>
            <a:ext cx="3906441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 previous purchase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71963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Strategic Recommendations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Reward Loyalty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2634734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Exclusive offers for loyal and repeat buyers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Monitor Discounts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399561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Control margins on discount-heavy products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4866084"/>
            <a:ext cx="29072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Promote Subscriptions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5356503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Aggressive marketing of subscription benefits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41074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Target Express Users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641074" y="6717387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high-spending shipping segment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814751"/>
            <a:ext cx="1324213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5A6ED8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1890355"/>
            <a:ext cx="103679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NEXT STEPS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346960"/>
            <a:ext cx="65651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Limitations &amp; Future Work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630436" y="3395901"/>
            <a:ext cx="6571417" cy="3018949"/>
          </a:xfrm>
          <a:prstGeom prst="roundRect">
            <a:avLst>
              <a:gd name="adj" fmla="val 5410"/>
            </a:avLst>
          </a:prstGeom>
          <a:solidFill>
            <a:srgbClr val="5A6ED8">
              <a:alpha val="95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857250" y="3622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Current Limitations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57250" y="4203859"/>
            <a:ext cx="6117788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real-time data integration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Limited behavioral attributes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Payment method data missing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Static analysis snapshot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622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203859"/>
            <a:ext cx="6244709" cy="181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Churn prediction modeling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RFM-based segmentation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Campaign performance tracking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dashboard updates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Personalization algorithms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2026-02-06T15:27:51Z</dcterms:created>
  <dcterms:modified xsi:type="dcterms:W3CDTF">2026-02-06T15:27:51Z</dcterms:modified>
</cp:coreProperties>
</file>